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 SemiBold"/>
      <p:regular r:id="rId32"/>
      <p:bold r:id="rId33"/>
      <p:italic r:id="rId34"/>
      <p:boldItalic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Maven Pro"/>
      <p:regular r:id="rId40"/>
      <p:bold r:id="rId41"/>
    </p:embeddedFont>
    <p:embeddedFont>
      <p:font typeface="Nunit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regular.fntdata"/><Relationship Id="rId20" Type="http://schemas.openxmlformats.org/officeDocument/2006/relationships/slide" Target="slides/slide15.xml"/><Relationship Id="rId42" Type="http://schemas.openxmlformats.org/officeDocument/2006/relationships/font" Target="fonts/NunitoLight-regular.fntdata"/><Relationship Id="rId41" Type="http://schemas.openxmlformats.org/officeDocument/2006/relationships/font" Target="fonts/MavenPro-bold.fntdata"/><Relationship Id="rId22" Type="http://schemas.openxmlformats.org/officeDocument/2006/relationships/slide" Target="slides/slide17.xml"/><Relationship Id="rId44" Type="http://schemas.openxmlformats.org/officeDocument/2006/relationships/font" Target="fonts/NunitoLight-italic.fntdata"/><Relationship Id="rId21" Type="http://schemas.openxmlformats.org/officeDocument/2006/relationships/slide" Target="slides/slide16.xml"/><Relationship Id="rId43" Type="http://schemas.openxmlformats.org/officeDocument/2006/relationships/font" Target="fonts/Nunito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Nuni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SemiBold-bold.fntdata"/><Relationship Id="rId10" Type="http://schemas.openxmlformats.org/officeDocument/2006/relationships/slide" Target="slides/slide5.xml"/><Relationship Id="rId32" Type="http://schemas.openxmlformats.org/officeDocument/2006/relationships/font" Target="fonts/Nunito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Nunito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SemiBold-italic.fntdata"/><Relationship Id="rId15" Type="http://schemas.openxmlformats.org/officeDocument/2006/relationships/slide" Target="slides/slide10.xml"/><Relationship Id="rId37" Type="http://schemas.openxmlformats.org/officeDocument/2006/relationships/font" Target="fonts/Nunito-bold.fntdata"/><Relationship Id="rId14" Type="http://schemas.openxmlformats.org/officeDocument/2006/relationships/slide" Target="slides/slide9.xml"/><Relationship Id="rId36" Type="http://schemas.openxmlformats.org/officeDocument/2006/relationships/font" Target="fonts/Nunito-regular.fntdata"/><Relationship Id="rId17" Type="http://schemas.openxmlformats.org/officeDocument/2006/relationships/slide" Target="slides/slide12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d6dca723e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d6dca723e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47a57a1b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47a57a1b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47a57a1b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47a57a1b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46e8eb90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46e8eb90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46e8eb9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46e8eb9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46e8eb90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46e8eb90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46e8eb900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d46e8eb90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46e8eb90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46e8eb90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46e8eb90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46e8eb90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46e8eb900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d46e8eb900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d6dca723e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d6dca723e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46e8eb900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46e8eb900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46e8eb900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46e8eb90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46e8eb900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46e8eb900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46e8eb900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46e8eb900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46e8eb900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46e8eb900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46e8eb900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46e8eb900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46e8eb90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46e8eb90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46e8eb900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46e8eb90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d6dca723e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d6dca723e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d6dca723e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d6dca723e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447a57a1b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d447a57a1b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447a57a1b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447a57a1b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447a57a1b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447a57a1b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46e8eb90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46e8eb90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716550" y="432025"/>
            <a:ext cx="7381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CS 513 KDD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Change Prediction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Guided By: Prof. Khasha Dehnad</a:t>
            </a:r>
            <a:endParaRPr b="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16550" y="2981350"/>
            <a:ext cx="5203500" cy="19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Archana Kalburgi: 10469491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 Guddemane Vishwakumar: 10459529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Dhruv Solanki: 10459272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Rohit Pradhan: 10468609</a:t>
            </a:r>
            <a:endParaRPr sz="1400"/>
          </a:p>
        </p:txBody>
      </p:sp>
      <p:sp>
        <p:nvSpPr>
          <p:cNvPr id="279" name="Google Shape;279;p13"/>
          <p:cNvSpPr txBox="1"/>
          <p:nvPr/>
        </p:nvSpPr>
        <p:spPr>
          <a:xfrm>
            <a:off x="716550" y="2882425"/>
            <a:ext cx="49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Team Members: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/>
          <p:nvPr>
            <p:ph type="title"/>
          </p:nvPr>
        </p:nvSpPr>
        <p:spPr>
          <a:xfrm>
            <a:off x="1286575" y="3315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Correlation between features</a:t>
            </a:r>
            <a:endParaRPr sz="1950"/>
          </a:p>
        </p:txBody>
      </p:sp>
      <p:pic>
        <p:nvPicPr>
          <p:cNvPr id="346" name="Google Shape;3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425" y="970750"/>
            <a:ext cx="4744551" cy="40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1303800" y="446175"/>
            <a:ext cx="70305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Further steps include:</a:t>
            </a:r>
            <a:endParaRPr sz="1950"/>
          </a:p>
        </p:txBody>
      </p:sp>
      <p:sp>
        <p:nvSpPr>
          <p:cNvPr id="352" name="Google Shape;352;p23"/>
          <p:cNvSpPr txBox="1"/>
          <p:nvPr/>
        </p:nvSpPr>
        <p:spPr>
          <a:xfrm>
            <a:off x="1473275" y="921525"/>
            <a:ext cx="4962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Label Encoding the necessary columns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Dropping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insignificant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features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Splitting of data to Inputs and Output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Standardization of data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Finding best 5 features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3" name="Google Shape;3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625" y="2212025"/>
            <a:ext cx="5029513" cy="26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Algorithms</a:t>
            </a:r>
            <a:endParaRPr/>
          </a:p>
        </p:txBody>
      </p:sp>
      <p:sp>
        <p:nvSpPr>
          <p:cNvPr id="359" name="Google Shape;359;p24"/>
          <p:cNvSpPr txBox="1"/>
          <p:nvPr>
            <p:ph idx="1" type="body"/>
          </p:nvPr>
        </p:nvSpPr>
        <p:spPr>
          <a:xfrm>
            <a:off x="1248900" y="1496525"/>
            <a:ext cx="7085400" cy="30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K Nearest Neighbor Classifier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Naive Bayes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Decision Tree Classifier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Random Forest Classifier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Artificial Neural Network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>
            <p:ph type="title"/>
          </p:nvPr>
        </p:nvSpPr>
        <p:spPr>
          <a:xfrm>
            <a:off x="1303800" y="598575"/>
            <a:ext cx="703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Elbow Method to find optimal k</a:t>
            </a:r>
            <a:endParaRPr sz="1950"/>
          </a:p>
        </p:txBody>
      </p:sp>
      <p:pic>
        <p:nvPicPr>
          <p:cNvPr id="365" name="Google Shape;3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50" y="1838175"/>
            <a:ext cx="4360799" cy="231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5"/>
          <p:cNvSpPr txBox="1"/>
          <p:nvPr/>
        </p:nvSpPr>
        <p:spPr>
          <a:xfrm>
            <a:off x="71975" y="1351425"/>
            <a:ext cx="49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With 12 features in consideration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25"/>
          <p:cNvSpPr txBox="1"/>
          <p:nvPr/>
        </p:nvSpPr>
        <p:spPr>
          <a:xfrm>
            <a:off x="4456000" y="1351425"/>
            <a:ext cx="49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With 5 features in consideration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8" name="Google Shape;3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875" y="1838175"/>
            <a:ext cx="4262363" cy="22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1108425" y="323825"/>
            <a:ext cx="70305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K Nearest Neighbors Algorithm</a:t>
            </a:r>
            <a:endParaRPr sz="1950"/>
          </a:p>
        </p:txBody>
      </p:sp>
      <p:sp>
        <p:nvSpPr>
          <p:cNvPr id="374" name="Google Shape;374;p26"/>
          <p:cNvSpPr txBox="1"/>
          <p:nvPr/>
        </p:nvSpPr>
        <p:spPr>
          <a:xfrm>
            <a:off x="82100" y="87312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12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6"/>
          <p:cNvSpPr txBox="1"/>
          <p:nvPr/>
        </p:nvSpPr>
        <p:spPr>
          <a:xfrm>
            <a:off x="4267200" y="874550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5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6" name="Google Shape;376;p26"/>
          <p:cNvPicPr preferRelativeResize="0"/>
          <p:nvPr/>
        </p:nvPicPr>
        <p:blipFill rotWithShape="1">
          <a:blip r:embed="rId3">
            <a:alphaModFix/>
          </a:blip>
          <a:srcRect b="0" l="0" r="6638" t="0"/>
          <a:stretch/>
        </p:blipFill>
        <p:spPr>
          <a:xfrm>
            <a:off x="4851800" y="1306075"/>
            <a:ext cx="3801826" cy="15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6"/>
          <p:cNvPicPr preferRelativeResize="0"/>
          <p:nvPr/>
        </p:nvPicPr>
        <p:blipFill rotWithShape="1">
          <a:blip r:embed="rId4">
            <a:alphaModFix/>
          </a:blip>
          <a:srcRect b="8441" l="0" r="0" t="0"/>
          <a:stretch/>
        </p:blipFill>
        <p:spPr>
          <a:xfrm>
            <a:off x="487050" y="3330100"/>
            <a:ext cx="3856325" cy="14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6"/>
          <p:cNvSpPr txBox="1"/>
          <p:nvPr/>
        </p:nvSpPr>
        <p:spPr>
          <a:xfrm>
            <a:off x="-70300" y="2952988"/>
            <a:ext cx="497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Best Parameter: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12 features in consideration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26"/>
          <p:cNvSpPr txBox="1"/>
          <p:nvPr/>
        </p:nvSpPr>
        <p:spPr>
          <a:xfrm>
            <a:off x="4255288" y="2960788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Best Parameter: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5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0" name="Google Shape;3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538" y="3330100"/>
            <a:ext cx="3856325" cy="14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 rotWithShape="1">
          <a:blip r:embed="rId6">
            <a:alphaModFix/>
          </a:blip>
          <a:srcRect b="0" l="0" r="2987" t="0"/>
          <a:stretch/>
        </p:blipFill>
        <p:spPr>
          <a:xfrm>
            <a:off x="522675" y="1306075"/>
            <a:ext cx="3856325" cy="158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>
            <p:ph type="title"/>
          </p:nvPr>
        </p:nvSpPr>
        <p:spPr>
          <a:xfrm>
            <a:off x="1157075" y="594150"/>
            <a:ext cx="70305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Naive Bayes Algorithm</a:t>
            </a:r>
            <a:endParaRPr sz="1950"/>
          </a:p>
        </p:txBody>
      </p:sp>
      <p:sp>
        <p:nvSpPr>
          <p:cNvPr id="387" name="Google Shape;387;p27"/>
          <p:cNvSpPr txBox="1"/>
          <p:nvPr/>
        </p:nvSpPr>
        <p:spPr>
          <a:xfrm>
            <a:off x="-61675" y="1442688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12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4283425" y="144267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5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9" name="Google Shape;389;p27"/>
          <p:cNvPicPr preferRelativeResize="0"/>
          <p:nvPr/>
        </p:nvPicPr>
        <p:blipFill rotWithShape="1">
          <a:blip r:embed="rId3">
            <a:alphaModFix/>
          </a:blip>
          <a:srcRect b="7930" l="0" r="0" t="7345"/>
          <a:stretch/>
        </p:blipFill>
        <p:spPr>
          <a:xfrm>
            <a:off x="4729250" y="2022350"/>
            <a:ext cx="4182950" cy="15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7"/>
          <p:cNvPicPr preferRelativeResize="0"/>
          <p:nvPr/>
        </p:nvPicPr>
        <p:blipFill rotWithShape="1">
          <a:blip r:embed="rId4">
            <a:alphaModFix/>
          </a:blip>
          <a:srcRect b="0" l="0" r="0" t="4443"/>
          <a:stretch/>
        </p:blipFill>
        <p:spPr>
          <a:xfrm>
            <a:off x="468325" y="2022350"/>
            <a:ext cx="3856325" cy="1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 txBox="1"/>
          <p:nvPr>
            <p:ph type="title"/>
          </p:nvPr>
        </p:nvSpPr>
        <p:spPr>
          <a:xfrm>
            <a:off x="1182975" y="264925"/>
            <a:ext cx="70305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Decision Tree Classifier</a:t>
            </a:r>
            <a:endParaRPr sz="1950"/>
          </a:p>
        </p:txBody>
      </p:sp>
      <p:sp>
        <p:nvSpPr>
          <p:cNvPr id="396" name="Google Shape;396;p28"/>
          <p:cNvSpPr txBox="1"/>
          <p:nvPr/>
        </p:nvSpPr>
        <p:spPr>
          <a:xfrm>
            <a:off x="1182975" y="686125"/>
            <a:ext cx="207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CART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28"/>
          <p:cNvSpPr txBox="1"/>
          <p:nvPr/>
        </p:nvSpPr>
        <p:spPr>
          <a:xfrm>
            <a:off x="64850" y="103842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12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8" name="Google Shape;398;p28"/>
          <p:cNvSpPr txBox="1"/>
          <p:nvPr/>
        </p:nvSpPr>
        <p:spPr>
          <a:xfrm>
            <a:off x="4249950" y="1039850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5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 b="9140" l="0" r="0" t="0"/>
          <a:stretch/>
        </p:blipFill>
        <p:spPr>
          <a:xfrm>
            <a:off x="845825" y="1448475"/>
            <a:ext cx="3414475" cy="15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8"/>
          <p:cNvSpPr txBox="1"/>
          <p:nvPr/>
        </p:nvSpPr>
        <p:spPr>
          <a:xfrm>
            <a:off x="1250550" y="2895425"/>
            <a:ext cx="207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C 5.0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1" name="Google Shape;401;p28"/>
          <p:cNvSpPr txBox="1"/>
          <p:nvPr/>
        </p:nvSpPr>
        <p:spPr>
          <a:xfrm>
            <a:off x="-6050" y="313847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12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4179050" y="3139900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5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50" y="3502072"/>
            <a:ext cx="3481550" cy="14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950" y="1455350"/>
            <a:ext cx="3248525" cy="15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800" y="3502075"/>
            <a:ext cx="3248525" cy="14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 txBox="1"/>
          <p:nvPr>
            <p:ph type="title"/>
          </p:nvPr>
        </p:nvSpPr>
        <p:spPr>
          <a:xfrm>
            <a:off x="1303800" y="369975"/>
            <a:ext cx="70305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Random Forest Classifier</a:t>
            </a:r>
            <a:endParaRPr sz="1950"/>
          </a:p>
        </p:txBody>
      </p:sp>
      <p:sp>
        <p:nvSpPr>
          <p:cNvPr id="411" name="Google Shape;411;p29"/>
          <p:cNvSpPr txBox="1"/>
          <p:nvPr/>
        </p:nvSpPr>
        <p:spPr>
          <a:xfrm>
            <a:off x="-120625" y="948038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12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29"/>
          <p:cNvSpPr txBox="1"/>
          <p:nvPr/>
        </p:nvSpPr>
        <p:spPr>
          <a:xfrm>
            <a:off x="4224475" y="94802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5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3" name="Google Shape;4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77" y="1363550"/>
            <a:ext cx="3496372" cy="13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 txBox="1"/>
          <p:nvPr/>
        </p:nvSpPr>
        <p:spPr>
          <a:xfrm>
            <a:off x="-120637" y="2782100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Best Parameter: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12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29"/>
          <p:cNvSpPr txBox="1"/>
          <p:nvPr/>
        </p:nvSpPr>
        <p:spPr>
          <a:xfrm>
            <a:off x="4331488" y="2830263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Best Parameter: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5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6" name="Google Shape;4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775" y="3230125"/>
            <a:ext cx="3496375" cy="17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925" y="1363550"/>
            <a:ext cx="3496375" cy="13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7925" y="3245775"/>
            <a:ext cx="3496375" cy="17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0"/>
          <p:cNvSpPr txBox="1"/>
          <p:nvPr>
            <p:ph type="title"/>
          </p:nvPr>
        </p:nvSpPr>
        <p:spPr>
          <a:xfrm>
            <a:off x="1226125" y="339675"/>
            <a:ext cx="7030500" cy="4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Artificial</a:t>
            </a:r>
            <a:r>
              <a:rPr lang="en" sz="1950"/>
              <a:t> Neural Network</a:t>
            </a:r>
            <a:endParaRPr sz="1950"/>
          </a:p>
        </p:txBody>
      </p:sp>
      <p:sp>
        <p:nvSpPr>
          <p:cNvPr id="424" name="Google Shape;424;p30"/>
          <p:cNvSpPr txBox="1"/>
          <p:nvPr/>
        </p:nvSpPr>
        <p:spPr>
          <a:xfrm>
            <a:off x="1226125" y="771000"/>
            <a:ext cx="49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Last few epochs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131300" y="118377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12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30"/>
          <p:cNvSpPr txBox="1"/>
          <p:nvPr/>
        </p:nvSpPr>
        <p:spPr>
          <a:xfrm>
            <a:off x="4266575" y="118377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7" name="Google Shape;4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00" y="1590875"/>
            <a:ext cx="4288299" cy="11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0"/>
          <p:cNvSpPr txBox="1"/>
          <p:nvPr/>
        </p:nvSpPr>
        <p:spPr>
          <a:xfrm>
            <a:off x="-57650" y="2966963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12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p30"/>
          <p:cNvSpPr txBox="1"/>
          <p:nvPr/>
        </p:nvSpPr>
        <p:spPr>
          <a:xfrm>
            <a:off x="4266575" y="296697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Accuracy: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5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0" name="Google Shape;4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00" y="3382475"/>
            <a:ext cx="3975350" cy="15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400" y="1590875"/>
            <a:ext cx="4288300" cy="1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400" y="3382475"/>
            <a:ext cx="3975350" cy="15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 txBox="1"/>
          <p:nvPr>
            <p:ph type="title"/>
          </p:nvPr>
        </p:nvSpPr>
        <p:spPr>
          <a:xfrm>
            <a:off x="1139825" y="331050"/>
            <a:ext cx="70305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Comparison</a:t>
            </a:r>
            <a:r>
              <a:rPr lang="en" sz="1950"/>
              <a:t> of models using ROC curve</a:t>
            </a:r>
            <a:endParaRPr sz="1950"/>
          </a:p>
        </p:txBody>
      </p:sp>
      <p:pic>
        <p:nvPicPr>
          <p:cNvPr id="438" name="Google Shape;438;p31"/>
          <p:cNvPicPr preferRelativeResize="0"/>
          <p:nvPr/>
        </p:nvPicPr>
        <p:blipFill rotWithShape="1">
          <a:blip r:embed="rId3">
            <a:alphaModFix/>
          </a:blip>
          <a:srcRect b="0" l="0" r="0" t="7918"/>
          <a:stretch/>
        </p:blipFill>
        <p:spPr>
          <a:xfrm>
            <a:off x="1139825" y="1286775"/>
            <a:ext cx="7067326" cy="35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1"/>
          <p:cNvSpPr txBox="1"/>
          <p:nvPr/>
        </p:nvSpPr>
        <p:spPr>
          <a:xfrm>
            <a:off x="1139825" y="800850"/>
            <a:ext cx="49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12 features in consideration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88850"/>
            <a:ext cx="70305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Agenda</a:t>
            </a:r>
            <a:endParaRPr sz="3000"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467600"/>
            <a:ext cx="7030500" cy="30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Problem Statement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Pre-Processing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Exploratory Data Analysis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Machine Learning Models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 Evaluation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Conclusion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/>
          <p:nvPr>
            <p:ph type="title"/>
          </p:nvPr>
        </p:nvSpPr>
        <p:spPr>
          <a:xfrm>
            <a:off x="1139825" y="331050"/>
            <a:ext cx="70305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Comparison of models using ROC curve</a:t>
            </a:r>
            <a:endParaRPr sz="1950"/>
          </a:p>
        </p:txBody>
      </p:sp>
      <p:sp>
        <p:nvSpPr>
          <p:cNvPr id="445" name="Google Shape;445;p32"/>
          <p:cNvSpPr txBox="1"/>
          <p:nvPr/>
        </p:nvSpPr>
        <p:spPr>
          <a:xfrm>
            <a:off x="1139825" y="800850"/>
            <a:ext cx="497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Best 5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features in consideration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6" name="Google Shape;446;p32"/>
          <p:cNvPicPr preferRelativeResize="0"/>
          <p:nvPr/>
        </p:nvPicPr>
        <p:blipFill rotWithShape="1">
          <a:blip r:embed="rId3">
            <a:alphaModFix/>
          </a:blip>
          <a:srcRect b="0" l="0" r="0" t="8029"/>
          <a:stretch/>
        </p:blipFill>
        <p:spPr>
          <a:xfrm>
            <a:off x="949325" y="1287350"/>
            <a:ext cx="7710850" cy="35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"/>
          <p:cNvSpPr txBox="1"/>
          <p:nvPr>
            <p:ph type="title"/>
          </p:nvPr>
        </p:nvSpPr>
        <p:spPr>
          <a:xfrm>
            <a:off x="1208875" y="645950"/>
            <a:ext cx="70305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Comparison of models by their accuracy and AUC</a:t>
            </a:r>
            <a:endParaRPr sz="1950"/>
          </a:p>
        </p:txBody>
      </p:sp>
      <p:sp>
        <p:nvSpPr>
          <p:cNvPr id="452" name="Google Shape;452;p33"/>
          <p:cNvSpPr txBox="1"/>
          <p:nvPr/>
        </p:nvSpPr>
        <p:spPr>
          <a:xfrm>
            <a:off x="-66100" y="144122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12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4044750" y="1441225"/>
            <a:ext cx="497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features in consideration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4" name="Google Shape;4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25" y="2031200"/>
            <a:ext cx="3720353" cy="2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100" y="2031200"/>
            <a:ext cx="3805695" cy="21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/>
          <p:nvPr>
            <p:ph type="title"/>
          </p:nvPr>
        </p:nvSpPr>
        <p:spPr>
          <a:xfrm>
            <a:off x="1151400" y="598575"/>
            <a:ext cx="70305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Testing the model by using test data</a:t>
            </a:r>
            <a:endParaRPr sz="1950"/>
          </a:p>
        </p:txBody>
      </p:sp>
      <p:sp>
        <p:nvSpPr>
          <p:cNvPr id="461" name="Google Shape;461;p34"/>
          <p:cNvSpPr txBox="1"/>
          <p:nvPr/>
        </p:nvSpPr>
        <p:spPr>
          <a:xfrm>
            <a:off x="912900" y="1280175"/>
            <a:ext cx="73182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Test data contains 2129 rows and 13 columns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Data Pre-processing is carried out on test data same way it was done to train data.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Final number of rows that is being used to test the model is 1019 and 5 best features.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1. City_developement_index.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2.Education Level.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3.Experience.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4.Last_new_job.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5. Training_hours.</a:t>
            </a:r>
            <a:endParaRPr sz="1150">
              <a:solidFill>
                <a:srgbClr val="1E1E1E"/>
              </a:solidFill>
              <a:highlight>
                <a:schemeClr val="lt1"/>
              </a:highlight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E1E1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"/>
          <p:cNvSpPr txBox="1"/>
          <p:nvPr>
            <p:ph type="title"/>
          </p:nvPr>
        </p:nvSpPr>
        <p:spPr>
          <a:xfrm>
            <a:off x="1147275" y="1985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Analysis of results	</a:t>
            </a:r>
            <a:endParaRPr sz="1950"/>
          </a:p>
        </p:txBody>
      </p:sp>
      <p:pic>
        <p:nvPicPr>
          <p:cNvPr id="467" name="Google Shape;467;p35"/>
          <p:cNvPicPr preferRelativeResize="0"/>
          <p:nvPr/>
        </p:nvPicPr>
        <p:blipFill rotWithShape="1">
          <a:blip r:embed="rId3">
            <a:alphaModFix/>
          </a:blip>
          <a:srcRect b="2410" l="0" r="-8837" t="0"/>
          <a:stretch/>
        </p:blipFill>
        <p:spPr>
          <a:xfrm>
            <a:off x="3344975" y="654239"/>
            <a:ext cx="2635125" cy="249496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5"/>
          <p:cNvSpPr txBox="1"/>
          <p:nvPr/>
        </p:nvSpPr>
        <p:spPr>
          <a:xfrm>
            <a:off x="6575250" y="837375"/>
            <a:ext cx="496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0 - Not looking for Job Change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1 - Looking for Job Change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9" name="Google Shape;4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375" y="2817675"/>
            <a:ext cx="2960100" cy="2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625" y="2817675"/>
            <a:ext cx="2635125" cy="252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5"/>
          <p:cNvSpPr txBox="1"/>
          <p:nvPr/>
        </p:nvSpPr>
        <p:spPr>
          <a:xfrm>
            <a:off x="1647250" y="1197850"/>
            <a:ext cx="555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Train data-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6"/>
          <p:cNvSpPr txBox="1"/>
          <p:nvPr>
            <p:ph type="title"/>
          </p:nvPr>
        </p:nvSpPr>
        <p:spPr>
          <a:xfrm>
            <a:off x="2113500" y="558875"/>
            <a:ext cx="70305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but, which model to choose?</a:t>
            </a:r>
            <a:endParaRPr/>
          </a:p>
        </p:txBody>
      </p:sp>
      <p:pic>
        <p:nvPicPr>
          <p:cNvPr id="477" name="Google Shape;4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800" y="1274200"/>
            <a:ext cx="4953926" cy="32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"/>
          <p:cNvSpPr txBox="1"/>
          <p:nvPr>
            <p:ph type="title"/>
          </p:nvPr>
        </p:nvSpPr>
        <p:spPr>
          <a:xfrm>
            <a:off x="1303800" y="6590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Conclusion</a:t>
            </a:r>
            <a:endParaRPr sz="1950"/>
          </a:p>
        </p:txBody>
      </p:sp>
      <p:sp>
        <p:nvSpPr>
          <p:cNvPr id="483" name="Google Shape;483;p37"/>
          <p:cNvSpPr txBox="1"/>
          <p:nvPr>
            <p:ph idx="1" type="body"/>
          </p:nvPr>
        </p:nvSpPr>
        <p:spPr>
          <a:xfrm>
            <a:off x="1303800" y="1360050"/>
            <a:ext cx="7125300" cy="24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21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5"/>
              <a:buChar char="●"/>
            </a:pPr>
            <a:r>
              <a:rPr lang="en" sz="1804"/>
              <a:t>Based on accuracy as evaluation metric  </a:t>
            </a:r>
            <a:r>
              <a:rPr b="1" lang="en" sz="1804"/>
              <a:t>Random Forest Classifier</a:t>
            </a:r>
            <a:r>
              <a:rPr lang="en" sz="1804"/>
              <a:t> performs best.</a:t>
            </a:r>
            <a:endParaRPr sz="1804"/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4"/>
          </a:p>
          <a:p>
            <a:pPr indent="-34321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5"/>
              <a:buChar char="●"/>
            </a:pPr>
            <a:r>
              <a:rPr lang="en" sz="1804"/>
              <a:t>Based on ROC/AUC as evaluation metric</a:t>
            </a:r>
            <a:r>
              <a:rPr b="1" lang="en" sz="1804"/>
              <a:t> Naive Bayes</a:t>
            </a:r>
            <a:r>
              <a:rPr lang="en" sz="1804"/>
              <a:t> is the ideal model for prediction.</a:t>
            </a:r>
            <a:endParaRPr sz="1804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305"/>
              <a:t>	</a:t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305"/>
              <a:t>	</a:t>
            </a:r>
            <a:endParaRPr sz="1305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 txBox="1"/>
          <p:nvPr>
            <p:ph type="title"/>
          </p:nvPr>
        </p:nvSpPr>
        <p:spPr>
          <a:xfrm>
            <a:off x="1423125" y="136965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Thank you!</a:t>
            </a:r>
            <a:endParaRPr sz="4400"/>
          </a:p>
        </p:txBody>
      </p:sp>
      <p:sp>
        <p:nvSpPr>
          <p:cNvPr id="489" name="Google Shape;489;p38"/>
          <p:cNvSpPr txBox="1"/>
          <p:nvPr/>
        </p:nvSpPr>
        <p:spPr>
          <a:xfrm>
            <a:off x="2079150" y="2595000"/>
            <a:ext cx="497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Any questions?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7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356375"/>
            <a:ext cx="7116600" cy="32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company which is active in Data Science wants to hire people. They want to know which of these are potential candidates.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need to explore the features which will help the company to categorize candidates. 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shall be using analytical approach to determine potential candidates.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195225" y="544800"/>
            <a:ext cx="70305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</a:t>
            </a:r>
            <a:endParaRPr sz="3000"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195225" y="1262100"/>
            <a:ext cx="3512400" cy="3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rgbClr val="1E1E1E"/>
                </a:solidFill>
                <a:latin typeface="Nunito Light"/>
                <a:ea typeface="Nunito Light"/>
                <a:cs typeface="Nunito Light"/>
                <a:sym typeface="Nunito Light"/>
              </a:rPr>
              <a:t>Dataset contains nearly 19k rows and 14 columns and is gathered from Kaggle.</a:t>
            </a:r>
            <a:endParaRPr sz="1700">
              <a:solidFill>
                <a:srgbClr val="1E1E1E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rgbClr val="1E1E1E"/>
                </a:solidFill>
                <a:latin typeface="Nunito Light"/>
                <a:ea typeface="Nunito Light"/>
                <a:cs typeface="Nunito Light"/>
                <a:sym typeface="Nunito Light"/>
              </a:rPr>
              <a:t>Data has information about various features to make concrete decision on whether a person will leave or continue current job.</a:t>
            </a:r>
            <a:endParaRPr sz="1700">
              <a:solidFill>
                <a:srgbClr val="1E1E1E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Font typeface="Nunito Light"/>
              <a:buChar char="●"/>
            </a:pPr>
            <a:r>
              <a:rPr lang="en" sz="1700">
                <a:solidFill>
                  <a:srgbClr val="1E1E1E"/>
                </a:solidFill>
                <a:latin typeface="Nunito Light"/>
                <a:ea typeface="Nunito Light"/>
                <a:cs typeface="Nunito Light"/>
                <a:sym typeface="Nunito Light"/>
              </a:rPr>
              <a:t>The task is to predict if an employee will look for job change.</a:t>
            </a:r>
            <a:endParaRPr sz="1700">
              <a:highlight>
                <a:srgbClr val="FFFFFF"/>
              </a:highlight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120" y="1185900"/>
            <a:ext cx="2926280" cy="35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260725" y="297025"/>
            <a:ext cx="70305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Exploratory Data Analysis</a:t>
            </a:r>
            <a:endParaRPr sz="2200"/>
          </a:p>
        </p:txBody>
      </p:sp>
      <p:sp>
        <p:nvSpPr>
          <p:cNvPr id="304" name="Google Shape;304;p17"/>
          <p:cNvSpPr txBox="1"/>
          <p:nvPr/>
        </p:nvSpPr>
        <p:spPr>
          <a:xfrm>
            <a:off x="1260725" y="784025"/>
            <a:ext cx="49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Basic Information about the dataset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 b="0" l="0" r="3072" t="0"/>
          <a:stretch/>
        </p:blipFill>
        <p:spPr>
          <a:xfrm>
            <a:off x="814700" y="1569200"/>
            <a:ext cx="3863550" cy="26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/>
        </p:nvSpPr>
        <p:spPr>
          <a:xfrm>
            <a:off x="1693450" y="4319325"/>
            <a:ext cx="222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Total number of rows: 19158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Total number of columns: 14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7"/>
          <p:cNvSpPr txBox="1"/>
          <p:nvPr/>
        </p:nvSpPr>
        <p:spPr>
          <a:xfrm>
            <a:off x="5938250" y="4319325"/>
            <a:ext cx="222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Total number of rows: 12977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Total number of columns: 14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400" y="1558756"/>
            <a:ext cx="3757301" cy="271071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/>
        </p:nvSpPr>
        <p:spPr>
          <a:xfrm>
            <a:off x="1592525" y="1227525"/>
            <a:ext cx="222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Data before Pre-processing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17"/>
          <p:cNvSpPr txBox="1"/>
          <p:nvPr/>
        </p:nvSpPr>
        <p:spPr>
          <a:xfrm>
            <a:off x="5795575" y="1184225"/>
            <a:ext cx="222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Data after Pre-processing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1260725" y="297025"/>
            <a:ext cx="70305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Exploratory Data Analysis</a:t>
            </a:r>
            <a:endParaRPr sz="2200"/>
          </a:p>
        </p:txBody>
      </p:sp>
      <p:sp>
        <p:nvSpPr>
          <p:cNvPr id="316" name="Google Shape;316;p18"/>
          <p:cNvSpPr txBox="1"/>
          <p:nvPr/>
        </p:nvSpPr>
        <p:spPr>
          <a:xfrm>
            <a:off x="1260725" y="784025"/>
            <a:ext cx="49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Summary of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the dataset after cleaning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7" name="Google Shape;3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0" y="1547100"/>
            <a:ext cx="8077000" cy="22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260725" y="297025"/>
            <a:ext cx="70305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Exploratory Data Analysis - Bivariate</a:t>
            </a:r>
            <a:endParaRPr sz="2200"/>
          </a:p>
        </p:txBody>
      </p:sp>
      <p:sp>
        <p:nvSpPr>
          <p:cNvPr id="323" name="Google Shape;323;p19"/>
          <p:cNvSpPr txBox="1"/>
          <p:nvPr/>
        </p:nvSpPr>
        <p:spPr>
          <a:xfrm>
            <a:off x="1260725" y="776750"/>
            <a:ext cx="49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Feature Distribution based on Target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4" name="Google Shape;324;p19"/>
          <p:cNvPicPr preferRelativeResize="0"/>
          <p:nvPr/>
        </p:nvPicPr>
        <p:blipFill rotWithShape="1">
          <a:blip r:embed="rId3">
            <a:alphaModFix/>
          </a:blip>
          <a:srcRect b="44072" l="0" r="0" t="7459"/>
          <a:stretch/>
        </p:blipFill>
        <p:spPr>
          <a:xfrm>
            <a:off x="1155825" y="1077600"/>
            <a:ext cx="7751101" cy="386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260725" y="297025"/>
            <a:ext cx="70305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Exploratory Data Analysis - Bivariate</a:t>
            </a:r>
            <a:endParaRPr sz="2200"/>
          </a:p>
        </p:txBody>
      </p:sp>
      <p:sp>
        <p:nvSpPr>
          <p:cNvPr id="330" name="Google Shape;330;p20"/>
          <p:cNvSpPr txBox="1"/>
          <p:nvPr/>
        </p:nvSpPr>
        <p:spPr>
          <a:xfrm>
            <a:off x="1260725" y="776750"/>
            <a:ext cx="49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Feature Distribution based on Target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1" name="Google Shape;331;p20"/>
          <p:cNvPicPr preferRelativeResize="0"/>
          <p:nvPr/>
        </p:nvPicPr>
        <p:blipFill rotWithShape="1">
          <a:blip r:embed="rId3">
            <a:alphaModFix/>
          </a:blip>
          <a:srcRect b="-3862" l="0" r="0" t="55394"/>
          <a:stretch/>
        </p:blipFill>
        <p:spPr>
          <a:xfrm>
            <a:off x="1079625" y="1306200"/>
            <a:ext cx="7762832" cy="383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1286575" y="255300"/>
            <a:ext cx="47529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Kernel Density Estimate Plot </a:t>
            </a:r>
            <a:endParaRPr sz="1950"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00" y="739025"/>
            <a:ext cx="3098490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575" y="739025"/>
            <a:ext cx="3017520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8478" y="2961487"/>
            <a:ext cx="3017520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7575" y="2961473"/>
            <a:ext cx="3017520" cy="210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